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3" r:id="rId16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7/18/2022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375F92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7/18/2022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375F92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7/18/2022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375F92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7/18/2022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7/18/2022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1696" y="866013"/>
            <a:ext cx="5880607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375F92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610613"/>
            <a:ext cx="8072119" cy="38665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7/18/2022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2492990"/>
          </a:xfrm>
        </p:spPr>
        <p:txBody>
          <a:bodyPr/>
          <a:lstStyle/>
          <a:p>
            <a:pPr algn="ctr"/>
            <a:r>
              <a:rPr lang="en-US" sz="5400" dirty="0" smtClean="0">
                <a:ln>
                  <a:solidFill>
                    <a:srgbClr val="FF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SGGSJ GOVT.COLLEGE</a:t>
            </a:r>
            <a:br>
              <a:rPr lang="en-US" sz="5400" dirty="0" smtClean="0">
                <a:ln>
                  <a:solidFill>
                    <a:srgbClr val="FF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5400" dirty="0" smtClean="0">
                <a:ln>
                  <a:solidFill>
                    <a:srgbClr val="FF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5400" dirty="0" smtClean="0">
                <a:ln>
                  <a:solidFill>
                    <a:srgbClr val="FF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5400" dirty="0" smtClean="0">
                <a:ln>
                  <a:solidFill>
                    <a:srgbClr val="FF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TYPES OF NETWORK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"/>
          </p:nvPr>
        </p:nvSpPr>
        <p:spPr>
          <a:xfrm>
            <a:off x="5562600" y="4038600"/>
            <a:ext cx="6400800" cy="2954655"/>
          </a:xfrm>
        </p:spPr>
        <p:txBody>
          <a:bodyPr/>
          <a:lstStyle/>
          <a:p>
            <a:endParaRPr lang="en-US" sz="3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en-US" sz="3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en-US" sz="3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(BCA / PGDCA)</a:t>
            </a:r>
          </a:p>
          <a:p>
            <a:endParaRPr lang="en-US" sz="3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03398" y="866013"/>
            <a:ext cx="353567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11478A"/>
                </a:solidFill>
              </a:rPr>
              <a:t>What</a:t>
            </a:r>
            <a:r>
              <a:rPr spc="-65" dirty="0">
                <a:solidFill>
                  <a:srgbClr val="11478A"/>
                </a:solidFill>
              </a:rPr>
              <a:t> </a:t>
            </a:r>
            <a:r>
              <a:rPr dirty="0">
                <a:solidFill>
                  <a:srgbClr val="11478A"/>
                </a:solidFill>
              </a:rPr>
              <a:t>is</a:t>
            </a:r>
            <a:r>
              <a:rPr spc="-30" dirty="0">
                <a:solidFill>
                  <a:srgbClr val="11478A"/>
                </a:solidFill>
              </a:rPr>
              <a:t> </a:t>
            </a:r>
            <a:r>
              <a:rPr spc="-5" dirty="0">
                <a:solidFill>
                  <a:srgbClr val="11478A"/>
                </a:solidFill>
              </a:rPr>
              <a:t>Network?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10613"/>
            <a:ext cx="7279005" cy="3439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orbel"/>
                <a:cs typeface="Corbel"/>
              </a:rPr>
              <a:t>A </a:t>
            </a:r>
            <a:r>
              <a:rPr sz="2800" spc="-10" dirty="0">
                <a:latin typeface="Corbel"/>
                <a:cs typeface="Corbel"/>
              </a:rPr>
              <a:t>network</a:t>
            </a:r>
            <a:r>
              <a:rPr sz="2800" spc="-1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consists</a:t>
            </a:r>
            <a:r>
              <a:rPr sz="2800" spc="2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of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two</a:t>
            </a:r>
            <a:r>
              <a:rPr sz="2800" spc="-5" dirty="0">
                <a:latin typeface="Corbel"/>
                <a:cs typeface="Corbel"/>
              </a:rPr>
              <a:t> or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more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computers </a:t>
            </a:r>
            <a:r>
              <a:rPr sz="2800" spc="-5" dirty="0">
                <a:latin typeface="Corbel"/>
                <a:cs typeface="Corbel"/>
              </a:rPr>
              <a:t> that</a:t>
            </a:r>
            <a:r>
              <a:rPr sz="2800" spc="-1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are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linked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in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order to share</a:t>
            </a:r>
            <a:r>
              <a:rPr sz="2800" spc="1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resources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(such </a:t>
            </a:r>
            <a:r>
              <a:rPr sz="2800" spc="-54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as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printers</a:t>
            </a:r>
            <a:r>
              <a:rPr sz="2800" spc="1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and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CDs),</a:t>
            </a:r>
            <a:r>
              <a:rPr sz="2800" spc="1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exchange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files,</a:t>
            </a:r>
            <a:r>
              <a:rPr sz="2800" spc="1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or allow 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electronic</a:t>
            </a:r>
            <a:r>
              <a:rPr sz="2800" spc="-1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communications.</a:t>
            </a:r>
            <a:endParaRPr sz="28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Corbel"/>
              <a:buChar char="•"/>
            </a:pPr>
            <a:endParaRPr sz="2750">
              <a:latin typeface="Corbel"/>
              <a:cs typeface="Corbel"/>
            </a:endParaRPr>
          </a:p>
          <a:p>
            <a:pPr marL="355600" marR="347345" indent="-342900">
              <a:lnSpc>
                <a:spcPct val="10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orbel"/>
                <a:cs typeface="Corbel"/>
              </a:rPr>
              <a:t>The</a:t>
            </a:r>
            <a:r>
              <a:rPr sz="2800" spc="-2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computers</a:t>
            </a:r>
            <a:r>
              <a:rPr sz="2800" spc="1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on a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network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may</a:t>
            </a:r>
            <a:r>
              <a:rPr sz="2800" spc="1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be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linked 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through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cables,</a:t>
            </a:r>
            <a:r>
              <a:rPr sz="2800" spc="2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telephone </a:t>
            </a:r>
            <a:r>
              <a:rPr sz="2800" spc="-5" dirty="0">
                <a:latin typeface="Corbel"/>
                <a:cs typeface="Corbel"/>
              </a:rPr>
              <a:t>lines,</a:t>
            </a:r>
            <a:r>
              <a:rPr sz="2800" spc="1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radio</a:t>
            </a:r>
            <a:r>
              <a:rPr sz="2800" spc="1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waves, </a:t>
            </a:r>
            <a:r>
              <a:rPr sz="2800" spc="-54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satellites,</a:t>
            </a:r>
            <a:r>
              <a:rPr sz="2800" spc="1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or infrared light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beams.</a:t>
            </a:r>
            <a:endParaRPr sz="2800">
              <a:latin typeface="Corbel"/>
              <a:cs typeface="Corbe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72792" y="866013"/>
            <a:ext cx="55956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11478A"/>
                </a:solidFill>
              </a:rPr>
              <a:t>Different</a:t>
            </a:r>
            <a:r>
              <a:rPr spc="-25" dirty="0">
                <a:solidFill>
                  <a:srgbClr val="11478A"/>
                </a:solidFill>
              </a:rPr>
              <a:t> </a:t>
            </a:r>
            <a:r>
              <a:rPr spc="-5" dirty="0">
                <a:solidFill>
                  <a:srgbClr val="11478A"/>
                </a:solidFill>
              </a:rPr>
              <a:t>Types</a:t>
            </a:r>
            <a:r>
              <a:rPr spc="-25" dirty="0">
                <a:solidFill>
                  <a:srgbClr val="11478A"/>
                </a:solidFill>
              </a:rPr>
              <a:t> </a:t>
            </a:r>
            <a:r>
              <a:rPr dirty="0">
                <a:solidFill>
                  <a:srgbClr val="11478A"/>
                </a:solidFill>
              </a:rPr>
              <a:t>of</a:t>
            </a:r>
            <a:r>
              <a:rPr spc="-20" dirty="0">
                <a:solidFill>
                  <a:srgbClr val="11478A"/>
                </a:solidFill>
              </a:rPr>
              <a:t> </a:t>
            </a:r>
            <a:r>
              <a:rPr spc="-5" dirty="0">
                <a:solidFill>
                  <a:srgbClr val="11478A"/>
                </a:solidFill>
              </a:rPr>
              <a:t>Networks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10613"/>
            <a:ext cx="7305040" cy="3870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orbel"/>
                <a:cs typeface="Corbel"/>
              </a:rPr>
              <a:t>Depending</a:t>
            </a:r>
            <a:r>
              <a:rPr sz="2800" spc="-1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upon</a:t>
            </a:r>
            <a:r>
              <a:rPr sz="2800" spc="1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the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geographical</a:t>
            </a:r>
            <a:r>
              <a:rPr sz="2800" spc="1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area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covered </a:t>
            </a:r>
            <a:r>
              <a:rPr sz="2800" spc="-54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by</a:t>
            </a:r>
            <a:r>
              <a:rPr sz="2800" spc="-2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a</a:t>
            </a:r>
            <a:r>
              <a:rPr sz="2800" spc="1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network,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it is</a:t>
            </a:r>
            <a:r>
              <a:rPr sz="2800" spc="1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classified</a:t>
            </a:r>
            <a:r>
              <a:rPr sz="2800" spc="3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as:</a:t>
            </a:r>
            <a:endParaRPr sz="28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Corbel"/>
              <a:buChar char="•"/>
            </a:pPr>
            <a:endParaRPr sz="2750">
              <a:latin typeface="Corbel"/>
              <a:cs typeface="Corbel"/>
            </a:endParaRPr>
          </a:p>
          <a:p>
            <a:pPr marL="756285" lvl="1" indent="-287020">
              <a:lnSpc>
                <a:spcPct val="100000"/>
              </a:lnSpc>
              <a:buChar char="–"/>
              <a:tabLst>
                <a:tab pos="756285" algn="l"/>
                <a:tab pos="756920" algn="l"/>
              </a:tabLst>
            </a:pPr>
            <a:r>
              <a:rPr sz="2400" dirty="0">
                <a:latin typeface="Corbel"/>
                <a:cs typeface="Corbel"/>
              </a:rPr>
              <a:t>Local</a:t>
            </a:r>
            <a:r>
              <a:rPr sz="2400" spc="-50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Area</a:t>
            </a:r>
            <a:r>
              <a:rPr sz="2400" spc="-25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Network</a:t>
            </a:r>
            <a:r>
              <a:rPr sz="2400" spc="-2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(LAN)</a:t>
            </a:r>
            <a:endParaRPr sz="2400">
              <a:latin typeface="Corbel"/>
              <a:cs typeface="Corbel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Corbel"/>
              <a:buChar char="–"/>
            </a:pPr>
            <a:endParaRPr sz="2350">
              <a:latin typeface="Corbel"/>
              <a:cs typeface="Corbel"/>
            </a:endParaRPr>
          </a:p>
          <a:p>
            <a:pPr marL="756285" lvl="1" indent="-287020">
              <a:lnSpc>
                <a:spcPct val="100000"/>
              </a:lnSpc>
              <a:buChar char="–"/>
              <a:tabLst>
                <a:tab pos="756285" algn="l"/>
                <a:tab pos="756920" algn="l"/>
              </a:tabLst>
            </a:pPr>
            <a:r>
              <a:rPr sz="2400" spc="-5" dirty="0">
                <a:latin typeface="Corbel"/>
                <a:cs typeface="Corbel"/>
              </a:rPr>
              <a:t>Metropolitan</a:t>
            </a:r>
            <a:r>
              <a:rPr sz="2400" spc="-15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Area</a:t>
            </a:r>
            <a:r>
              <a:rPr sz="2400" spc="-25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Network (MAN)</a:t>
            </a:r>
            <a:endParaRPr sz="2400">
              <a:latin typeface="Corbel"/>
              <a:cs typeface="Corbel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Corbel"/>
              <a:buChar char="–"/>
            </a:pPr>
            <a:endParaRPr sz="2350">
              <a:latin typeface="Corbel"/>
              <a:cs typeface="Corbel"/>
            </a:endParaRPr>
          </a:p>
          <a:p>
            <a:pPr marL="756285" lvl="1" indent="-287020">
              <a:lnSpc>
                <a:spcPct val="100000"/>
              </a:lnSpc>
              <a:spcBef>
                <a:spcPts val="5"/>
              </a:spcBef>
              <a:buChar char="–"/>
              <a:tabLst>
                <a:tab pos="756285" algn="l"/>
                <a:tab pos="756920" algn="l"/>
              </a:tabLst>
            </a:pPr>
            <a:r>
              <a:rPr sz="2400" spc="-5" dirty="0">
                <a:latin typeface="Corbel"/>
                <a:cs typeface="Corbel"/>
              </a:rPr>
              <a:t>Wide</a:t>
            </a:r>
            <a:r>
              <a:rPr sz="2400" spc="-15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Area</a:t>
            </a:r>
            <a:r>
              <a:rPr sz="2400" spc="-30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Network</a:t>
            </a:r>
            <a:r>
              <a:rPr sz="2400" spc="-10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(WAN)</a:t>
            </a:r>
            <a:endParaRPr sz="2400">
              <a:latin typeface="Corbel"/>
              <a:cs typeface="Corbel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Corbel"/>
              <a:buChar char="–"/>
            </a:pPr>
            <a:endParaRPr sz="2350">
              <a:latin typeface="Corbel"/>
              <a:cs typeface="Corbel"/>
            </a:endParaRPr>
          </a:p>
          <a:p>
            <a:pPr marL="756285" lvl="1" indent="-287020">
              <a:lnSpc>
                <a:spcPct val="100000"/>
              </a:lnSpc>
              <a:spcBef>
                <a:spcPts val="5"/>
              </a:spcBef>
              <a:buChar char="–"/>
              <a:tabLst>
                <a:tab pos="756285" algn="l"/>
                <a:tab pos="756920" algn="l"/>
              </a:tabLst>
            </a:pPr>
            <a:r>
              <a:rPr sz="2400" spc="-5" dirty="0">
                <a:latin typeface="Corbel"/>
                <a:cs typeface="Corbel"/>
              </a:rPr>
              <a:t>Personal</a:t>
            </a:r>
            <a:r>
              <a:rPr sz="2400" spc="-40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Area</a:t>
            </a:r>
            <a:r>
              <a:rPr sz="2400" spc="-20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Network</a:t>
            </a:r>
            <a:r>
              <a:rPr sz="2400" spc="-15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(PAN)</a:t>
            </a:r>
            <a:endParaRPr sz="2400">
              <a:latin typeface="Corbel"/>
              <a:cs typeface="Corbe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57273"/>
            <a:ext cx="7125334" cy="4787265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355600" marR="5080" indent="-342900">
              <a:lnSpc>
                <a:spcPts val="2110"/>
              </a:lnSpc>
              <a:spcBef>
                <a:spcPts val="605"/>
              </a:spcBef>
              <a:buFont typeface="Times New Roman"/>
              <a:buChar char="•"/>
              <a:tabLst>
                <a:tab pos="354965" algn="l"/>
                <a:tab pos="355600" algn="l"/>
              </a:tabLst>
            </a:pPr>
            <a:r>
              <a:rPr sz="2200" i="1" spc="-5" dirty="0">
                <a:latin typeface="Times New Roman"/>
                <a:cs typeface="Times New Roman"/>
              </a:rPr>
              <a:t>A</a:t>
            </a:r>
            <a:r>
              <a:rPr sz="2200" i="1" spc="-10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LAN</a:t>
            </a:r>
            <a:r>
              <a:rPr sz="2200" i="1" spc="20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is a</a:t>
            </a:r>
            <a:r>
              <a:rPr sz="2200" i="1" spc="5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network</a:t>
            </a:r>
            <a:r>
              <a:rPr sz="2200" i="1" spc="-10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that</a:t>
            </a:r>
            <a:r>
              <a:rPr sz="2200" i="1" spc="5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is used</a:t>
            </a:r>
            <a:r>
              <a:rPr sz="2200" i="1" spc="-10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for</a:t>
            </a:r>
            <a:r>
              <a:rPr sz="2200" i="1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communicating</a:t>
            </a:r>
            <a:r>
              <a:rPr sz="2200" i="1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among </a:t>
            </a:r>
            <a:r>
              <a:rPr sz="2200" i="1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computer</a:t>
            </a:r>
            <a:r>
              <a:rPr sz="2200" i="1" spc="-25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devices,</a:t>
            </a:r>
            <a:r>
              <a:rPr sz="2200" i="1" spc="25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usually within</a:t>
            </a:r>
            <a:r>
              <a:rPr sz="2200" i="1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an</a:t>
            </a:r>
            <a:r>
              <a:rPr sz="2200" i="1" spc="5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office</a:t>
            </a:r>
            <a:r>
              <a:rPr sz="2200" i="1" spc="5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building</a:t>
            </a:r>
            <a:r>
              <a:rPr sz="2200" i="1" spc="-10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or</a:t>
            </a:r>
            <a:r>
              <a:rPr sz="2200" i="1" spc="10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home.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Times New Roman"/>
              <a:buChar char="•"/>
            </a:pPr>
            <a:endParaRPr sz="2750">
              <a:latin typeface="Times New Roman"/>
              <a:cs typeface="Times New Roman"/>
            </a:endParaRPr>
          </a:p>
          <a:p>
            <a:pPr marL="355600" marR="593090" indent="-342900">
              <a:lnSpc>
                <a:spcPct val="8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Times New Roman"/>
                <a:cs typeface="Times New Roman"/>
              </a:rPr>
              <a:t>LAN’s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enable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the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sharing of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resources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such </a:t>
            </a:r>
            <a:r>
              <a:rPr sz="2200" spc="-5" dirty="0">
                <a:latin typeface="Times New Roman"/>
                <a:cs typeface="Times New Roman"/>
              </a:rPr>
              <a:t>as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files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or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hardware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devices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that </a:t>
            </a:r>
            <a:r>
              <a:rPr sz="2200" spc="-10" dirty="0">
                <a:latin typeface="Times New Roman"/>
                <a:cs typeface="Times New Roman"/>
              </a:rPr>
              <a:t>may</a:t>
            </a:r>
            <a:r>
              <a:rPr sz="2200" spc="1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be</a:t>
            </a:r>
            <a:r>
              <a:rPr sz="2200" spc="-5" dirty="0">
                <a:latin typeface="Times New Roman"/>
                <a:cs typeface="Times New Roman"/>
              </a:rPr>
              <a:t> needed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by</a:t>
            </a:r>
            <a:r>
              <a:rPr sz="2200" spc="-5" dirty="0">
                <a:latin typeface="Times New Roman"/>
                <a:cs typeface="Times New Roman"/>
              </a:rPr>
              <a:t> multiple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users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200" spc="-5" dirty="0">
                <a:latin typeface="Times New Roman"/>
                <a:cs typeface="Times New Roman"/>
              </a:rPr>
              <a:t>•</a:t>
            </a:r>
            <a:endParaRPr sz="2200">
              <a:latin typeface="Times New Roman"/>
              <a:cs typeface="Times New Roman"/>
            </a:endParaRPr>
          </a:p>
          <a:p>
            <a:pPr marL="355600" marR="168275" indent="-342900">
              <a:lnSpc>
                <a:spcPts val="2110"/>
              </a:lnSpc>
              <a:spcBef>
                <a:spcPts val="509"/>
              </a:spcBef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Times New Roman"/>
                <a:cs typeface="Times New Roman"/>
              </a:rPr>
              <a:t>Is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limited</a:t>
            </a:r>
            <a:r>
              <a:rPr sz="2200" spc="3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in size, </a:t>
            </a:r>
            <a:r>
              <a:rPr sz="2200" dirty="0">
                <a:latin typeface="Times New Roman"/>
                <a:cs typeface="Times New Roman"/>
              </a:rPr>
              <a:t>typically</a:t>
            </a:r>
            <a:r>
              <a:rPr sz="2200" spc="-5" dirty="0">
                <a:latin typeface="Times New Roman"/>
                <a:cs typeface="Times New Roman"/>
              </a:rPr>
              <a:t> spanning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a few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hundred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meters,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and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no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more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than a </a:t>
            </a:r>
            <a:r>
              <a:rPr sz="2200" spc="-10" dirty="0">
                <a:latin typeface="Times New Roman"/>
                <a:cs typeface="Times New Roman"/>
              </a:rPr>
              <a:t>mile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Char char="•"/>
            </a:pPr>
            <a:endParaRPr sz="23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Times New Roman"/>
                <a:cs typeface="Times New Roman"/>
              </a:rPr>
              <a:t>Is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fast, with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speeds from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10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Mbps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to</a:t>
            </a:r>
            <a:r>
              <a:rPr sz="2200" dirty="0">
                <a:latin typeface="Times New Roman"/>
                <a:cs typeface="Times New Roman"/>
              </a:rPr>
              <a:t> 10</a:t>
            </a:r>
            <a:r>
              <a:rPr sz="2200" spc="3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Gbps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Times New Roman"/>
              <a:buChar char="•"/>
            </a:pPr>
            <a:endParaRPr sz="2250">
              <a:latin typeface="Times New Roman"/>
              <a:cs typeface="Times New Roman"/>
            </a:endParaRPr>
          </a:p>
          <a:p>
            <a:pPr marL="355600" indent="-342900">
              <a:lnSpc>
                <a:spcPts val="2375"/>
              </a:lnSpc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Times New Roman"/>
                <a:cs typeface="Times New Roman"/>
              </a:rPr>
              <a:t>Requires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little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wiring, typically </a:t>
            </a:r>
            <a:r>
              <a:rPr sz="2200" spc="-5" dirty="0">
                <a:latin typeface="Times New Roman"/>
                <a:cs typeface="Times New Roman"/>
              </a:rPr>
              <a:t>a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single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cable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connecting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to</a:t>
            </a:r>
            <a:endParaRPr sz="2200">
              <a:latin typeface="Times New Roman"/>
              <a:cs typeface="Times New Roman"/>
            </a:endParaRPr>
          </a:p>
          <a:p>
            <a:pPr marL="355600">
              <a:lnSpc>
                <a:spcPts val="2375"/>
              </a:lnSpc>
            </a:pPr>
            <a:r>
              <a:rPr sz="2200" spc="-5" dirty="0">
                <a:latin typeface="Times New Roman"/>
                <a:cs typeface="Times New Roman"/>
              </a:rPr>
              <a:t>each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device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200" spc="-10" dirty="0">
                <a:latin typeface="Times New Roman"/>
                <a:cs typeface="Times New Roman"/>
              </a:rPr>
              <a:t>Has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lower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cost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compared</a:t>
            </a:r>
            <a:r>
              <a:rPr sz="2200" spc="2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to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MAN’s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or WAN’s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83104" y="866013"/>
            <a:ext cx="51828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Local</a:t>
            </a:r>
            <a:r>
              <a:rPr spc="-25" dirty="0"/>
              <a:t> </a:t>
            </a:r>
            <a:r>
              <a:rPr spc="-5" dirty="0"/>
              <a:t>Area</a:t>
            </a:r>
            <a:r>
              <a:rPr spc="-25" dirty="0"/>
              <a:t> </a:t>
            </a:r>
            <a:r>
              <a:rPr dirty="0"/>
              <a:t>Network</a:t>
            </a:r>
            <a:r>
              <a:rPr spc="-25" dirty="0"/>
              <a:t> </a:t>
            </a:r>
            <a:r>
              <a:rPr dirty="0"/>
              <a:t>(LAN)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3104" y="866013"/>
            <a:ext cx="51828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Local</a:t>
            </a:r>
            <a:r>
              <a:rPr spc="-25" dirty="0"/>
              <a:t> </a:t>
            </a:r>
            <a:r>
              <a:rPr spc="-5" dirty="0"/>
              <a:t>Area</a:t>
            </a:r>
            <a:r>
              <a:rPr spc="-25" dirty="0"/>
              <a:t> </a:t>
            </a:r>
            <a:r>
              <a:rPr dirty="0"/>
              <a:t>Network</a:t>
            </a:r>
            <a:r>
              <a:rPr spc="-25" dirty="0"/>
              <a:t> </a:t>
            </a:r>
            <a:r>
              <a:rPr dirty="0"/>
              <a:t>(LAN)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77085"/>
            <a:ext cx="7183120" cy="445262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355600" indent="-342900">
              <a:lnSpc>
                <a:spcPts val="2590"/>
              </a:lnSpc>
              <a:spcBef>
                <a:spcPts val="42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Corbel"/>
                <a:cs typeface="Corbel"/>
              </a:rPr>
              <a:t>LAN’s</a:t>
            </a:r>
            <a:r>
              <a:rPr sz="2400" spc="-20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can </a:t>
            </a:r>
            <a:r>
              <a:rPr sz="2400" dirty="0">
                <a:latin typeface="Corbel"/>
                <a:cs typeface="Corbel"/>
              </a:rPr>
              <a:t>be </a:t>
            </a:r>
            <a:r>
              <a:rPr sz="2400" spc="-5" dirty="0">
                <a:latin typeface="Corbel"/>
                <a:cs typeface="Corbel"/>
              </a:rPr>
              <a:t>either</a:t>
            </a:r>
            <a:r>
              <a:rPr sz="2400" spc="5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wired</a:t>
            </a:r>
            <a:r>
              <a:rPr sz="2400" spc="10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or</a:t>
            </a:r>
            <a:r>
              <a:rPr sz="2400" spc="-25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wireless.</a:t>
            </a:r>
            <a:r>
              <a:rPr sz="2400" spc="30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Twisted</a:t>
            </a:r>
            <a:r>
              <a:rPr sz="2400" spc="30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pair, </a:t>
            </a:r>
            <a:r>
              <a:rPr sz="2400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coax</a:t>
            </a:r>
            <a:r>
              <a:rPr sz="2400" spc="-45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or</a:t>
            </a:r>
            <a:r>
              <a:rPr sz="2400" spc="-2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fibre </a:t>
            </a:r>
            <a:r>
              <a:rPr sz="2400" spc="-5" dirty="0">
                <a:latin typeface="Corbel"/>
                <a:cs typeface="Corbel"/>
              </a:rPr>
              <a:t>optic</a:t>
            </a:r>
            <a:r>
              <a:rPr sz="2400" spc="5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cable can</a:t>
            </a:r>
            <a:r>
              <a:rPr sz="2400" spc="-2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be used</a:t>
            </a:r>
            <a:r>
              <a:rPr sz="2400" spc="-2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in</a:t>
            </a:r>
            <a:r>
              <a:rPr sz="2400" spc="-5" dirty="0">
                <a:latin typeface="Corbel"/>
                <a:cs typeface="Corbel"/>
              </a:rPr>
              <a:t> wired</a:t>
            </a:r>
            <a:r>
              <a:rPr sz="2400" spc="5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LAN’s.</a:t>
            </a:r>
            <a:endParaRPr sz="24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Corbel"/>
              <a:buChar char="•"/>
            </a:pPr>
            <a:endParaRPr sz="2100">
              <a:latin typeface="Corbel"/>
              <a:cs typeface="Corbel"/>
            </a:endParaRPr>
          </a:p>
          <a:p>
            <a:pPr marL="355600" marR="41275" indent="-342900">
              <a:lnSpc>
                <a:spcPts val="259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orbel"/>
                <a:cs typeface="Corbel"/>
              </a:rPr>
              <a:t>Every </a:t>
            </a:r>
            <a:r>
              <a:rPr sz="2400" dirty="0">
                <a:latin typeface="Corbel"/>
                <a:cs typeface="Corbel"/>
              </a:rPr>
              <a:t>LAN uses a protocol – a </a:t>
            </a:r>
            <a:r>
              <a:rPr sz="2400" spc="-5" dirty="0">
                <a:latin typeface="Corbel"/>
                <a:cs typeface="Corbel"/>
              </a:rPr>
              <a:t>set of rules that </a:t>
            </a:r>
            <a:r>
              <a:rPr sz="2400" dirty="0">
                <a:latin typeface="Corbel"/>
                <a:cs typeface="Corbel"/>
              </a:rPr>
              <a:t>governs </a:t>
            </a:r>
            <a:r>
              <a:rPr sz="2400" spc="-475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how</a:t>
            </a:r>
            <a:r>
              <a:rPr sz="2400" spc="-2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packets</a:t>
            </a:r>
            <a:r>
              <a:rPr sz="2400" spc="-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are</a:t>
            </a:r>
            <a:r>
              <a:rPr sz="2400" spc="-5" dirty="0">
                <a:latin typeface="Corbel"/>
                <a:cs typeface="Corbel"/>
              </a:rPr>
              <a:t> configured</a:t>
            </a:r>
            <a:r>
              <a:rPr sz="2400" spc="-2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and</a:t>
            </a:r>
            <a:r>
              <a:rPr sz="2400" spc="-15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transmitted.</a:t>
            </a:r>
            <a:endParaRPr sz="24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Corbel"/>
              <a:buChar char="•"/>
            </a:pPr>
            <a:endParaRPr sz="1850">
              <a:latin typeface="Corbel"/>
              <a:cs typeface="Corbel"/>
            </a:endParaRPr>
          </a:p>
          <a:p>
            <a:pPr marL="355600" indent="-342900">
              <a:lnSpc>
                <a:spcPts val="2735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orbel"/>
                <a:cs typeface="Corbel"/>
              </a:rPr>
              <a:t>Nodes</a:t>
            </a:r>
            <a:r>
              <a:rPr sz="2400" spc="-2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in</a:t>
            </a:r>
            <a:r>
              <a:rPr sz="2400" spc="-1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a</a:t>
            </a:r>
            <a:r>
              <a:rPr sz="2400" spc="-2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LAN</a:t>
            </a:r>
            <a:r>
              <a:rPr sz="2400" spc="-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are</a:t>
            </a:r>
            <a:r>
              <a:rPr sz="2400" spc="-20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linked</a:t>
            </a:r>
            <a:r>
              <a:rPr sz="2400" spc="5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together with</a:t>
            </a:r>
            <a:r>
              <a:rPr sz="2400" dirty="0">
                <a:latin typeface="Corbel"/>
                <a:cs typeface="Corbel"/>
              </a:rPr>
              <a:t> a</a:t>
            </a:r>
            <a:r>
              <a:rPr sz="2400" spc="-5" dirty="0">
                <a:latin typeface="Corbel"/>
                <a:cs typeface="Corbel"/>
              </a:rPr>
              <a:t> certain</a:t>
            </a:r>
            <a:endParaRPr sz="2400">
              <a:latin typeface="Corbel"/>
              <a:cs typeface="Corbel"/>
            </a:endParaRPr>
          </a:p>
          <a:p>
            <a:pPr marL="355600">
              <a:lnSpc>
                <a:spcPts val="2630"/>
              </a:lnSpc>
            </a:pPr>
            <a:r>
              <a:rPr sz="2400" spc="-5" dirty="0">
                <a:latin typeface="Corbel"/>
                <a:cs typeface="Corbel"/>
              </a:rPr>
              <a:t>topology.</a:t>
            </a:r>
            <a:r>
              <a:rPr sz="2400" spc="-45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These topologies include:</a:t>
            </a:r>
            <a:endParaRPr sz="2400">
              <a:latin typeface="Corbel"/>
              <a:cs typeface="Corbel"/>
            </a:endParaRPr>
          </a:p>
          <a:p>
            <a:pPr marL="756285" lvl="1" indent="-287020">
              <a:lnSpc>
                <a:spcPts val="2175"/>
              </a:lnSpc>
              <a:buChar char="–"/>
              <a:tabLst>
                <a:tab pos="756285" algn="l"/>
                <a:tab pos="756920" algn="l"/>
              </a:tabLst>
            </a:pPr>
            <a:r>
              <a:rPr sz="2000" spc="-5" dirty="0">
                <a:latin typeface="Corbel"/>
                <a:cs typeface="Corbel"/>
              </a:rPr>
              <a:t>Bus</a:t>
            </a:r>
            <a:endParaRPr sz="2000">
              <a:latin typeface="Corbel"/>
              <a:cs typeface="Corbel"/>
            </a:endParaRPr>
          </a:p>
          <a:p>
            <a:pPr marL="756285" lvl="1" indent="-287020">
              <a:lnSpc>
                <a:spcPts val="2160"/>
              </a:lnSpc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Corbel"/>
                <a:cs typeface="Corbel"/>
              </a:rPr>
              <a:t>Ring</a:t>
            </a:r>
            <a:endParaRPr sz="2000">
              <a:latin typeface="Corbel"/>
              <a:cs typeface="Corbel"/>
            </a:endParaRPr>
          </a:p>
          <a:p>
            <a:pPr marL="756285" lvl="1" indent="-287020">
              <a:lnSpc>
                <a:spcPts val="2280"/>
              </a:lnSpc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Corbel"/>
                <a:cs typeface="Corbel"/>
              </a:rPr>
              <a:t>Star</a:t>
            </a:r>
            <a:endParaRPr sz="2000">
              <a:latin typeface="Corbel"/>
              <a:cs typeface="Corbel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Font typeface="Corbel"/>
              <a:buChar char="–"/>
            </a:pPr>
            <a:endParaRPr sz="1750">
              <a:latin typeface="Corbel"/>
              <a:cs typeface="Corbel"/>
            </a:endParaRPr>
          </a:p>
          <a:p>
            <a:pPr marL="355600" marR="5080" indent="-342900">
              <a:lnSpc>
                <a:spcPts val="259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Corbel"/>
                <a:cs typeface="Corbel"/>
              </a:rPr>
              <a:t>LANs are </a:t>
            </a:r>
            <a:r>
              <a:rPr sz="2400" spc="-5" dirty="0">
                <a:latin typeface="Corbel"/>
                <a:cs typeface="Corbel"/>
              </a:rPr>
              <a:t>capable of </a:t>
            </a:r>
            <a:r>
              <a:rPr sz="2400" dirty="0">
                <a:latin typeface="Corbel"/>
                <a:cs typeface="Corbel"/>
              </a:rPr>
              <a:t>very </a:t>
            </a:r>
            <a:r>
              <a:rPr sz="2400" spc="-5" dirty="0">
                <a:latin typeface="Corbel"/>
                <a:cs typeface="Corbel"/>
              </a:rPr>
              <a:t>high transmission </a:t>
            </a:r>
            <a:r>
              <a:rPr sz="2400" dirty="0">
                <a:latin typeface="Corbel"/>
                <a:cs typeface="Corbel"/>
              </a:rPr>
              <a:t>rates (100s </a:t>
            </a:r>
            <a:r>
              <a:rPr sz="2400" spc="-470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Mb/s to </a:t>
            </a:r>
            <a:r>
              <a:rPr sz="2400" dirty="0">
                <a:latin typeface="Corbel"/>
                <a:cs typeface="Corbel"/>
              </a:rPr>
              <a:t>G</a:t>
            </a:r>
            <a:r>
              <a:rPr sz="2400" spc="-2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b/s).</a:t>
            </a:r>
            <a:endParaRPr sz="2400">
              <a:latin typeface="Corbel"/>
              <a:cs typeface="Corbe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3104" y="866013"/>
            <a:ext cx="51828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Local</a:t>
            </a:r>
            <a:r>
              <a:rPr spc="-25" dirty="0"/>
              <a:t> </a:t>
            </a:r>
            <a:r>
              <a:rPr spc="-5" dirty="0"/>
              <a:t>Area</a:t>
            </a:r>
            <a:r>
              <a:rPr spc="-25" dirty="0"/>
              <a:t> </a:t>
            </a:r>
            <a:r>
              <a:rPr dirty="0"/>
              <a:t>Network</a:t>
            </a:r>
            <a:r>
              <a:rPr spc="-25" dirty="0"/>
              <a:t> </a:t>
            </a:r>
            <a:r>
              <a:rPr dirty="0"/>
              <a:t>(LAN)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8687" y="1857311"/>
            <a:ext cx="5786374" cy="43577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47950" y="866013"/>
            <a:ext cx="38493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Advantages</a:t>
            </a:r>
            <a:r>
              <a:rPr spc="-3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LAN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10613"/>
            <a:ext cx="2931795" cy="3866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orbel"/>
                <a:cs typeface="Corbel"/>
              </a:rPr>
              <a:t>Speed</a:t>
            </a:r>
            <a:endParaRPr sz="28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Corbel"/>
              <a:buChar char="•"/>
            </a:pPr>
            <a:endParaRPr sz="2750">
              <a:latin typeface="Corbel"/>
              <a:cs typeface="Corbe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orbel"/>
                <a:cs typeface="Corbel"/>
              </a:rPr>
              <a:t>Cost</a:t>
            </a:r>
            <a:endParaRPr sz="28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Corbel"/>
              <a:buChar char="•"/>
            </a:pPr>
            <a:endParaRPr sz="2750">
              <a:latin typeface="Corbel"/>
              <a:cs typeface="Corbe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orbel"/>
                <a:cs typeface="Corbel"/>
              </a:rPr>
              <a:t>Security</a:t>
            </a:r>
            <a:endParaRPr sz="28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Corbel"/>
              <a:buChar char="•"/>
            </a:pPr>
            <a:endParaRPr sz="2750">
              <a:latin typeface="Corbel"/>
              <a:cs typeface="Corbe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orbel"/>
                <a:cs typeface="Corbel"/>
              </a:rPr>
              <a:t>E-mail</a:t>
            </a:r>
            <a:endParaRPr sz="28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Corbel"/>
              <a:buChar char="•"/>
            </a:pPr>
            <a:endParaRPr sz="2750">
              <a:latin typeface="Corbel"/>
              <a:cs typeface="Corbe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orbel"/>
                <a:cs typeface="Corbel"/>
              </a:rPr>
              <a:t>Resource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Sharing</a:t>
            </a:r>
            <a:endParaRPr sz="2800">
              <a:latin typeface="Corbel"/>
              <a:cs typeface="Corbe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8676" y="866013"/>
            <a:ext cx="44075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Disadvantages</a:t>
            </a:r>
            <a:r>
              <a:rPr spc="-4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LAN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10613"/>
            <a:ext cx="4708525" cy="4293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orbel"/>
                <a:cs typeface="Corbel"/>
              </a:rPr>
              <a:t>Expensive</a:t>
            </a:r>
            <a:r>
              <a:rPr sz="2800" spc="-1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To</a:t>
            </a:r>
            <a:r>
              <a:rPr sz="2800" spc="-1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Install</a:t>
            </a:r>
            <a:endParaRPr sz="2800">
              <a:latin typeface="Corbel"/>
              <a:cs typeface="Corbel"/>
            </a:endParaRPr>
          </a:p>
          <a:p>
            <a:pPr>
              <a:lnSpc>
                <a:spcPct val="100000"/>
              </a:lnSpc>
              <a:buFont typeface="Corbel"/>
              <a:buChar char="•"/>
            </a:pPr>
            <a:endParaRPr sz="28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Corbel"/>
              <a:buChar char="•"/>
            </a:pPr>
            <a:endParaRPr sz="2700">
              <a:latin typeface="Corbel"/>
              <a:cs typeface="Corbe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orbel"/>
                <a:cs typeface="Corbel"/>
              </a:rPr>
              <a:t>Requires</a:t>
            </a:r>
            <a:r>
              <a:rPr sz="2800" spc="-1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Administrative</a:t>
            </a:r>
            <a:r>
              <a:rPr sz="2800" spc="1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Time</a:t>
            </a:r>
            <a:endParaRPr sz="2800">
              <a:latin typeface="Corbel"/>
              <a:cs typeface="Corbel"/>
            </a:endParaRPr>
          </a:p>
          <a:p>
            <a:pPr>
              <a:lnSpc>
                <a:spcPct val="100000"/>
              </a:lnSpc>
              <a:buFont typeface="Corbel"/>
              <a:buChar char="•"/>
            </a:pPr>
            <a:endParaRPr sz="28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Corbel"/>
              <a:buChar char="•"/>
            </a:pPr>
            <a:endParaRPr sz="2700">
              <a:latin typeface="Corbel"/>
              <a:cs typeface="Corbe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orbel"/>
                <a:cs typeface="Corbel"/>
              </a:rPr>
              <a:t>File</a:t>
            </a:r>
            <a:r>
              <a:rPr sz="2800" spc="-1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Server</a:t>
            </a:r>
            <a:r>
              <a:rPr sz="2800" spc="-2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May </a:t>
            </a:r>
            <a:r>
              <a:rPr sz="2800" spc="-10" dirty="0">
                <a:latin typeface="Corbel"/>
                <a:cs typeface="Corbel"/>
              </a:rPr>
              <a:t>Fail</a:t>
            </a:r>
            <a:endParaRPr sz="2800">
              <a:latin typeface="Corbel"/>
              <a:cs typeface="Corbel"/>
            </a:endParaRPr>
          </a:p>
          <a:p>
            <a:pPr>
              <a:lnSpc>
                <a:spcPct val="100000"/>
              </a:lnSpc>
              <a:buFont typeface="Corbel"/>
              <a:buChar char="•"/>
            </a:pPr>
            <a:endParaRPr sz="28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Corbel"/>
              <a:buChar char="•"/>
            </a:pPr>
            <a:endParaRPr sz="2700">
              <a:latin typeface="Corbel"/>
              <a:cs typeface="Corbe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orbel"/>
                <a:cs typeface="Corbel"/>
              </a:rPr>
              <a:t>Cables </a:t>
            </a:r>
            <a:r>
              <a:rPr sz="2800" spc="-5" dirty="0">
                <a:latin typeface="Corbel"/>
                <a:cs typeface="Corbel"/>
              </a:rPr>
              <a:t>May</a:t>
            </a:r>
            <a:r>
              <a:rPr sz="2800" spc="-2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Break</a:t>
            </a:r>
            <a:endParaRPr sz="2800">
              <a:latin typeface="Corbel"/>
              <a:cs typeface="Corbe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4930" y="866013"/>
            <a:ext cx="685545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Metropolitan</a:t>
            </a:r>
            <a:r>
              <a:rPr spc="-40" dirty="0"/>
              <a:t> </a:t>
            </a:r>
            <a:r>
              <a:rPr spc="-5" dirty="0"/>
              <a:t>Area</a:t>
            </a:r>
            <a:r>
              <a:rPr spc="-15" dirty="0"/>
              <a:t> </a:t>
            </a:r>
            <a:r>
              <a:rPr dirty="0"/>
              <a:t>Network</a:t>
            </a:r>
            <a:r>
              <a:rPr spc="-5" dirty="0"/>
              <a:t> (MAN)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10613"/>
            <a:ext cx="7302500" cy="4719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7150" indent="-342900" algn="just">
              <a:lnSpc>
                <a:spcPct val="100000"/>
              </a:lnSpc>
              <a:spcBef>
                <a:spcPts val="95"/>
              </a:spcBef>
              <a:buChar char="•"/>
              <a:tabLst>
                <a:tab pos="355600" algn="l"/>
              </a:tabLst>
            </a:pPr>
            <a:r>
              <a:rPr sz="2800" spc="-5" dirty="0">
                <a:latin typeface="Corbel"/>
                <a:cs typeface="Corbel"/>
              </a:rPr>
              <a:t>A </a:t>
            </a:r>
            <a:r>
              <a:rPr sz="2800" b="1" spc="-5" dirty="0">
                <a:latin typeface="Corbel"/>
                <a:cs typeface="Corbel"/>
              </a:rPr>
              <a:t>metropolitan </a:t>
            </a:r>
            <a:r>
              <a:rPr sz="2800" b="1" spc="-10" dirty="0">
                <a:latin typeface="Corbel"/>
                <a:cs typeface="Corbel"/>
              </a:rPr>
              <a:t>area network </a:t>
            </a:r>
            <a:r>
              <a:rPr sz="2800" spc="-5" dirty="0">
                <a:latin typeface="Corbel"/>
                <a:cs typeface="Corbel"/>
              </a:rPr>
              <a:t>(</a:t>
            </a:r>
            <a:r>
              <a:rPr sz="2800" b="1" spc="-5" dirty="0">
                <a:latin typeface="Corbel"/>
                <a:cs typeface="Corbel"/>
              </a:rPr>
              <a:t>MAN</a:t>
            </a:r>
            <a:r>
              <a:rPr sz="2800" spc="-5" dirty="0">
                <a:latin typeface="Corbel"/>
                <a:cs typeface="Corbel"/>
              </a:rPr>
              <a:t>) is a large </a:t>
            </a:r>
            <a:r>
              <a:rPr sz="2800" spc="-55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computer </a:t>
            </a:r>
            <a:r>
              <a:rPr sz="2800" spc="-10" dirty="0">
                <a:latin typeface="Corbel"/>
                <a:cs typeface="Corbel"/>
              </a:rPr>
              <a:t>network </a:t>
            </a:r>
            <a:r>
              <a:rPr sz="2800" spc="-5" dirty="0">
                <a:latin typeface="Corbel"/>
                <a:cs typeface="Corbel"/>
              </a:rPr>
              <a:t>that usually spans a city or a </a:t>
            </a:r>
            <a:r>
              <a:rPr sz="2800" spc="-55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large</a:t>
            </a:r>
            <a:r>
              <a:rPr sz="2800" spc="-1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campus.</a:t>
            </a:r>
            <a:endParaRPr sz="28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Corbel"/>
              <a:buChar char="•"/>
            </a:pPr>
            <a:endParaRPr sz="2750">
              <a:latin typeface="Corbel"/>
              <a:cs typeface="Corbel"/>
            </a:endParaRPr>
          </a:p>
          <a:p>
            <a:pPr marL="355600" marR="508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orbel"/>
                <a:cs typeface="Corbel"/>
              </a:rPr>
              <a:t>A </a:t>
            </a:r>
            <a:r>
              <a:rPr sz="2800" spc="-10" dirty="0">
                <a:latin typeface="Corbel"/>
                <a:cs typeface="Corbel"/>
              </a:rPr>
              <a:t>MAN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is</a:t>
            </a:r>
            <a:r>
              <a:rPr sz="2800" spc="1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optimized</a:t>
            </a:r>
            <a:r>
              <a:rPr sz="2800" spc="1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for</a:t>
            </a:r>
            <a:r>
              <a:rPr sz="2800" spc="-1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a</a:t>
            </a:r>
            <a:r>
              <a:rPr sz="2800" spc="1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larger geographical 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area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than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a</a:t>
            </a:r>
            <a:r>
              <a:rPr sz="2800" spc="2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LAN,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ranging</a:t>
            </a:r>
            <a:r>
              <a:rPr sz="2800" spc="2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from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several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blocks</a:t>
            </a:r>
            <a:r>
              <a:rPr sz="2800" spc="1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of </a:t>
            </a:r>
            <a:r>
              <a:rPr sz="2800" spc="-54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buildings</a:t>
            </a:r>
            <a:r>
              <a:rPr sz="2800" spc="-1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to entire </a:t>
            </a:r>
            <a:r>
              <a:rPr sz="2800" spc="-10" dirty="0">
                <a:latin typeface="Corbel"/>
                <a:cs typeface="Corbel"/>
              </a:rPr>
              <a:t>cities.</a:t>
            </a:r>
            <a:endParaRPr sz="28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Corbel"/>
              <a:buChar char="•"/>
            </a:pPr>
            <a:endParaRPr sz="2750">
              <a:latin typeface="Corbel"/>
              <a:cs typeface="Corbel"/>
            </a:endParaRPr>
          </a:p>
          <a:p>
            <a:pPr marL="355600" marR="3429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orbel"/>
                <a:cs typeface="Corbel"/>
              </a:rPr>
              <a:t>A</a:t>
            </a:r>
            <a:r>
              <a:rPr sz="2800" spc="-2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MAN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might</a:t>
            </a:r>
            <a:r>
              <a:rPr sz="2800" spc="1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be</a:t>
            </a:r>
            <a:r>
              <a:rPr sz="2800" spc="-1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owned</a:t>
            </a:r>
            <a:r>
              <a:rPr sz="2800" spc="-1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and</a:t>
            </a:r>
            <a:r>
              <a:rPr sz="2800" spc="1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operated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by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a 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single</a:t>
            </a:r>
            <a:r>
              <a:rPr sz="2800" spc="-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organization,</a:t>
            </a:r>
            <a:r>
              <a:rPr sz="2800" spc="3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but</a:t>
            </a:r>
            <a:r>
              <a:rPr sz="2800" spc="1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it usually</a:t>
            </a:r>
            <a:r>
              <a:rPr sz="2800" spc="1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will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be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used </a:t>
            </a:r>
            <a:r>
              <a:rPr sz="2800" spc="-55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by</a:t>
            </a:r>
            <a:r>
              <a:rPr sz="2800" spc="-2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many</a:t>
            </a:r>
            <a:r>
              <a:rPr sz="2800" spc="1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individuals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and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organizations.</a:t>
            </a:r>
            <a:endParaRPr sz="2800">
              <a:latin typeface="Corbel"/>
              <a:cs typeface="Corbe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4930" y="866013"/>
            <a:ext cx="685545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Metropolitan</a:t>
            </a:r>
            <a:r>
              <a:rPr spc="-40" dirty="0"/>
              <a:t> </a:t>
            </a:r>
            <a:r>
              <a:rPr spc="-5" dirty="0"/>
              <a:t>Area</a:t>
            </a:r>
            <a:r>
              <a:rPr spc="-15" dirty="0"/>
              <a:t> </a:t>
            </a:r>
            <a:r>
              <a:rPr dirty="0"/>
              <a:t>Network</a:t>
            </a:r>
            <a:r>
              <a:rPr spc="-5" dirty="0"/>
              <a:t> (MAN)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10613"/>
            <a:ext cx="6933565" cy="3866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orbel"/>
                <a:cs typeface="Corbel"/>
              </a:rPr>
              <a:t>A </a:t>
            </a:r>
            <a:r>
              <a:rPr sz="2800" spc="-10" dirty="0">
                <a:latin typeface="Corbel"/>
                <a:cs typeface="Corbel"/>
              </a:rPr>
              <a:t>MAN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often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acts</a:t>
            </a:r>
            <a:r>
              <a:rPr sz="2800" spc="2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as</a:t>
            </a:r>
            <a:r>
              <a:rPr sz="2800" spc="1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a</a:t>
            </a:r>
            <a:r>
              <a:rPr sz="2800" spc="1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high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speed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network</a:t>
            </a:r>
            <a:r>
              <a:rPr sz="2800" spc="-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to </a:t>
            </a:r>
            <a:r>
              <a:rPr sz="2800" spc="-54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allow</a:t>
            </a:r>
            <a:r>
              <a:rPr sz="2800" spc="-10" dirty="0">
                <a:latin typeface="Corbel"/>
                <a:cs typeface="Corbel"/>
              </a:rPr>
              <a:t> sharing</a:t>
            </a:r>
            <a:r>
              <a:rPr sz="2800" spc="2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of regional resources.</a:t>
            </a:r>
            <a:endParaRPr sz="28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Corbel"/>
              <a:buChar char="•"/>
            </a:pPr>
            <a:endParaRPr sz="2750">
              <a:latin typeface="Corbel"/>
              <a:cs typeface="Corbel"/>
            </a:endParaRPr>
          </a:p>
          <a:p>
            <a:pPr marL="355600" marR="7366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orbel"/>
                <a:cs typeface="Corbel"/>
              </a:rPr>
              <a:t>A </a:t>
            </a:r>
            <a:r>
              <a:rPr sz="2800" spc="-10" dirty="0">
                <a:latin typeface="Corbel"/>
                <a:cs typeface="Corbel"/>
              </a:rPr>
              <a:t>MAN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typically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covers</a:t>
            </a:r>
            <a:r>
              <a:rPr sz="2800" spc="-5" dirty="0">
                <a:latin typeface="Corbel"/>
                <a:cs typeface="Corbel"/>
              </a:rPr>
              <a:t> an</a:t>
            </a:r>
            <a:r>
              <a:rPr sz="2800" spc="1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area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of between</a:t>
            </a:r>
            <a:r>
              <a:rPr sz="2800" spc="-1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5 </a:t>
            </a:r>
            <a:r>
              <a:rPr sz="2800" spc="-54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and 50</a:t>
            </a:r>
            <a:r>
              <a:rPr sz="2800" spc="1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km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diameter.</a:t>
            </a:r>
            <a:endParaRPr sz="28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Corbel"/>
              <a:buChar char="•"/>
            </a:pPr>
            <a:endParaRPr sz="2750">
              <a:latin typeface="Corbel"/>
              <a:cs typeface="Corbel"/>
            </a:endParaRPr>
          </a:p>
          <a:p>
            <a:pPr marL="355600" marR="356235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  <a:tab pos="3499485" algn="l"/>
              </a:tabLst>
            </a:pPr>
            <a:r>
              <a:rPr sz="2800" spc="-10" dirty="0">
                <a:latin typeface="Corbel"/>
                <a:cs typeface="Corbel"/>
              </a:rPr>
              <a:t>Examples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of MAN: </a:t>
            </a:r>
            <a:r>
              <a:rPr sz="2800" spc="-10" dirty="0">
                <a:latin typeface="Corbel"/>
                <a:cs typeface="Corbel"/>
              </a:rPr>
              <a:t>Telephone </a:t>
            </a:r>
            <a:r>
              <a:rPr sz="2800" spc="-5" dirty="0">
                <a:latin typeface="Corbel"/>
                <a:cs typeface="Corbel"/>
              </a:rPr>
              <a:t>company 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network</a:t>
            </a:r>
            <a:r>
              <a:rPr sz="2800" spc="-1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that</a:t>
            </a:r>
            <a:r>
              <a:rPr sz="2800" spc="1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provides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a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high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speed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DSL</a:t>
            </a:r>
            <a:r>
              <a:rPr sz="2800" spc="1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to </a:t>
            </a:r>
            <a:r>
              <a:rPr sz="2800" spc="-54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customers</a:t>
            </a:r>
            <a:r>
              <a:rPr sz="2800" spc="1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and</a:t>
            </a:r>
            <a:r>
              <a:rPr sz="2800" spc="1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cable	TV</a:t>
            </a:r>
            <a:r>
              <a:rPr sz="2800" spc="-10" dirty="0">
                <a:latin typeface="Corbel"/>
                <a:cs typeface="Corbel"/>
              </a:rPr>
              <a:t> network.</a:t>
            </a:r>
            <a:endParaRPr sz="2800">
              <a:latin typeface="Corbel"/>
              <a:cs typeface="Corbe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4930" y="866013"/>
            <a:ext cx="685545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Metropolitan</a:t>
            </a:r>
            <a:r>
              <a:rPr spc="-40" dirty="0"/>
              <a:t> </a:t>
            </a:r>
            <a:r>
              <a:rPr spc="-5" dirty="0"/>
              <a:t>Area</a:t>
            </a:r>
            <a:r>
              <a:rPr spc="-15" dirty="0"/>
              <a:t> </a:t>
            </a:r>
            <a:r>
              <a:rPr dirty="0"/>
              <a:t>Network</a:t>
            </a:r>
            <a:r>
              <a:rPr spc="-5" dirty="0"/>
              <a:t> (MAN)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5812" y="1571688"/>
            <a:ext cx="3500374" cy="45004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3501" y="1571625"/>
            <a:ext cx="3495675" cy="4714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13001" y="866013"/>
            <a:ext cx="53206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Wide</a:t>
            </a:r>
            <a:r>
              <a:rPr spc="-35" dirty="0"/>
              <a:t> </a:t>
            </a:r>
            <a:r>
              <a:rPr spc="-5" dirty="0"/>
              <a:t>Area</a:t>
            </a:r>
            <a:r>
              <a:rPr spc="-30" dirty="0"/>
              <a:t> </a:t>
            </a:r>
            <a:r>
              <a:rPr dirty="0"/>
              <a:t>Network</a:t>
            </a:r>
            <a:r>
              <a:rPr spc="-25" dirty="0"/>
              <a:t> </a:t>
            </a:r>
            <a:r>
              <a:rPr dirty="0"/>
              <a:t>(WAN)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10613"/>
            <a:ext cx="7117080" cy="3866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orbel"/>
                <a:cs typeface="Corbel"/>
              </a:rPr>
              <a:t>WAN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covers</a:t>
            </a:r>
            <a:r>
              <a:rPr sz="2800" spc="-1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a</a:t>
            </a:r>
            <a:r>
              <a:rPr sz="2800" spc="1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large geographic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area</a:t>
            </a:r>
            <a:r>
              <a:rPr sz="2800" spc="1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such</a:t>
            </a:r>
            <a:r>
              <a:rPr sz="2800" spc="1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as 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country,</a:t>
            </a:r>
            <a:r>
              <a:rPr sz="2800" spc="-2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continent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or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even</a:t>
            </a:r>
            <a:r>
              <a:rPr sz="2800" spc="-1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whole</a:t>
            </a:r>
            <a:r>
              <a:rPr sz="2800" spc="-1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of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the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world.</a:t>
            </a:r>
            <a:endParaRPr sz="28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Corbel"/>
              <a:buChar char="•"/>
            </a:pPr>
            <a:endParaRPr sz="2750">
              <a:latin typeface="Corbel"/>
              <a:cs typeface="Corbel"/>
            </a:endParaRPr>
          </a:p>
          <a:p>
            <a:pPr marL="355600" marR="14351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orbel"/>
                <a:cs typeface="Corbel"/>
              </a:rPr>
              <a:t>A</a:t>
            </a:r>
            <a:r>
              <a:rPr sz="2800" spc="-10" dirty="0">
                <a:latin typeface="Corbel"/>
                <a:cs typeface="Corbel"/>
              </a:rPr>
              <a:t> WAN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is</a:t>
            </a:r>
            <a:r>
              <a:rPr sz="2800" spc="1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two</a:t>
            </a:r>
            <a:r>
              <a:rPr sz="2800" spc="-5" dirty="0">
                <a:latin typeface="Corbel"/>
                <a:cs typeface="Corbel"/>
              </a:rPr>
              <a:t> or</a:t>
            </a:r>
            <a:r>
              <a:rPr sz="2800" spc="-1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more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LANs</a:t>
            </a:r>
            <a:r>
              <a:rPr sz="2800" spc="2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connected </a:t>
            </a:r>
            <a:r>
              <a:rPr sz="2800" spc="-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together.</a:t>
            </a:r>
            <a:r>
              <a:rPr sz="2800" spc="-2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The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LANs</a:t>
            </a:r>
            <a:r>
              <a:rPr sz="2800" spc="2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can</a:t>
            </a:r>
            <a:r>
              <a:rPr sz="2800" spc="-5" dirty="0">
                <a:latin typeface="Corbel"/>
                <a:cs typeface="Corbel"/>
              </a:rPr>
              <a:t> be</a:t>
            </a:r>
            <a:r>
              <a:rPr sz="2800" spc="1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many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miles</a:t>
            </a:r>
            <a:r>
              <a:rPr sz="2800" spc="3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apart.</a:t>
            </a:r>
            <a:endParaRPr sz="28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Corbel"/>
              <a:buChar char="•"/>
            </a:pPr>
            <a:endParaRPr sz="2750">
              <a:latin typeface="Corbel"/>
              <a:cs typeface="Corbel"/>
            </a:endParaRPr>
          </a:p>
          <a:p>
            <a:pPr marL="355600" marR="6223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orbel"/>
                <a:cs typeface="Corbel"/>
              </a:rPr>
              <a:t>To</a:t>
            </a:r>
            <a:r>
              <a:rPr sz="2800" spc="-2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cover</a:t>
            </a:r>
            <a:r>
              <a:rPr sz="2800" spc="-5" dirty="0">
                <a:latin typeface="Corbel"/>
                <a:cs typeface="Corbel"/>
              </a:rPr>
              <a:t> great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distances,</a:t>
            </a:r>
            <a:r>
              <a:rPr sz="2800" spc="3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WANs</a:t>
            </a:r>
            <a:r>
              <a:rPr sz="2800" spc="2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may</a:t>
            </a:r>
            <a:r>
              <a:rPr sz="2800" spc="1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transmit </a:t>
            </a:r>
            <a:r>
              <a:rPr sz="2800" spc="-54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data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over</a:t>
            </a:r>
            <a:r>
              <a:rPr sz="2800" spc="-5" dirty="0">
                <a:latin typeface="Corbel"/>
                <a:cs typeface="Corbel"/>
              </a:rPr>
              <a:t> leased</a:t>
            </a:r>
            <a:r>
              <a:rPr sz="2800" spc="1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high-speed</a:t>
            </a:r>
            <a:r>
              <a:rPr sz="2800" spc="-5" dirty="0">
                <a:latin typeface="Corbel"/>
                <a:cs typeface="Corbel"/>
              </a:rPr>
              <a:t> phone lines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or </a:t>
            </a:r>
            <a:r>
              <a:rPr sz="2800" spc="-5" dirty="0">
                <a:latin typeface="Corbel"/>
                <a:cs typeface="Corbel"/>
              </a:rPr>
              <a:t> wireless</a:t>
            </a:r>
            <a:r>
              <a:rPr sz="2800" spc="-1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links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such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as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satellites.</a:t>
            </a:r>
            <a:endParaRPr sz="2800">
              <a:latin typeface="Corbel"/>
              <a:cs typeface="Corbe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13001" y="866013"/>
            <a:ext cx="53206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Wide</a:t>
            </a:r>
            <a:r>
              <a:rPr spc="-35" dirty="0"/>
              <a:t> </a:t>
            </a:r>
            <a:r>
              <a:rPr spc="-5" dirty="0"/>
              <a:t>Area</a:t>
            </a:r>
            <a:r>
              <a:rPr spc="-30" dirty="0"/>
              <a:t> </a:t>
            </a:r>
            <a:r>
              <a:rPr dirty="0"/>
              <a:t>Network</a:t>
            </a:r>
            <a:r>
              <a:rPr spc="-25" dirty="0"/>
              <a:t> </a:t>
            </a:r>
            <a:r>
              <a:rPr dirty="0"/>
              <a:t>(WAN)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10613"/>
            <a:ext cx="7136130" cy="2159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335915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orbel"/>
                <a:cs typeface="Corbel"/>
              </a:rPr>
              <a:t>Multiple LANs</a:t>
            </a:r>
            <a:r>
              <a:rPr sz="2800" spc="2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can</a:t>
            </a:r>
            <a:r>
              <a:rPr sz="2800" spc="-5" dirty="0">
                <a:latin typeface="Corbel"/>
                <a:cs typeface="Corbel"/>
              </a:rPr>
              <a:t> be</a:t>
            </a:r>
            <a:r>
              <a:rPr sz="2800" spc="1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connected</a:t>
            </a:r>
            <a:r>
              <a:rPr sz="2800" spc="-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together </a:t>
            </a:r>
            <a:r>
              <a:rPr sz="2800" spc="-5" dirty="0">
                <a:latin typeface="Corbel"/>
                <a:cs typeface="Corbel"/>
              </a:rPr>
              <a:t> using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devices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such</a:t>
            </a:r>
            <a:r>
              <a:rPr sz="2800" spc="2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as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bridges,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routers,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or </a:t>
            </a:r>
            <a:r>
              <a:rPr sz="2800" spc="-5" dirty="0">
                <a:latin typeface="Corbel"/>
                <a:cs typeface="Corbel"/>
              </a:rPr>
              <a:t> gateways,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which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enable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them</a:t>
            </a:r>
            <a:r>
              <a:rPr sz="2800" spc="-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to </a:t>
            </a:r>
            <a:r>
              <a:rPr sz="2800" spc="-10" dirty="0">
                <a:latin typeface="Corbel"/>
                <a:cs typeface="Corbel"/>
              </a:rPr>
              <a:t>share</a:t>
            </a:r>
            <a:r>
              <a:rPr sz="2800" spc="1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data.</a:t>
            </a:r>
            <a:endParaRPr sz="28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Corbel"/>
              <a:buChar char="•"/>
            </a:pPr>
            <a:endParaRPr sz="2750">
              <a:latin typeface="Corbel"/>
              <a:cs typeface="Corbe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orbel"/>
                <a:cs typeface="Corbel"/>
              </a:rPr>
              <a:t>The</a:t>
            </a:r>
            <a:r>
              <a:rPr sz="2800" spc="-1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world's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most</a:t>
            </a:r>
            <a:r>
              <a:rPr sz="2800" spc="3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popular</a:t>
            </a:r>
            <a:r>
              <a:rPr sz="2800" spc="1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WAN</a:t>
            </a:r>
            <a:r>
              <a:rPr sz="2800" spc="2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is </a:t>
            </a:r>
            <a:r>
              <a:rPr sz="2800" spc="-10" dirty="0">
                <a:latin typeface="Corbel"/>
                <a:cs typeface="Corbel"/>
              </a:rPr>
              <a:t>the</a:t>
            </a:r>
            <a:r>
              <a:rPr sz="2800" spc="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Internet.</a:t>
            </a:r>
            <a:endParaRPr sz="2800">
              <a:latin typeface="Corbel"/>
              <a:cs typeface="Corbe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13001" y="866013"/>
            <a:ext cx="53206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Wide</a:t>
            </a:r>
            <a:r>
              <a:rPr spc="-35" dirty="0"/>
              <a:t> </a:t>
            </a:r>
            <a:r>
              <a:rPr spc="-5" dirty="0"/>
              <a:t>Area</a:t>
            </a:r>
            <a:r>
              <a:rPr spc="-30" dirty="0"/>
              <a:t> </a:t>
            </a:r>
            <a:r>
              <a:rPr dirty="0"/>
              <a:t>Network</a:t>
            </a:r>
            <a:r>
              <a:rPr spc="-25" dirty="0"/>
              <a:t> </a:t>
            </a:r>
            <a:r>
              <a:rPr dirty="0"/>
              <a:t>(WAN)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375" y="2286000"/>
            <a:ext cx="4000500" cy="3233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43500" y="2214626"/>
            <a:ext cx="3357499" cy="3709924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05454" y="3225926"/>
            <a:ext cx="5647945" cy="475615"/>
            <a:chOff x="2505455" y="3225926"/>
            <a:chExt cx="4559300" cy="4756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0789" y="3231260"/>
              <a:ext cx="4548378" cy="46481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20105" y="3342131"/>
              <a:ext cx="126492" cy="16802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33394" y="3342131"/>
              <a:ext cx="126492" cy="16802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510789" y="3231260"/>
              <a:ext cx="4548505" cy="464820"/>
            </a:xfrm>
            <a:custGeom>
              <a:avLst/>
              <a:gdLst/>
              <a:ahLst/>
              <a:cxnLst/>
              <a:rect l="l" t="t" r="r" b="b"/>
              <a:pathLst>
                <a:path w="4548505" h="464820">
                  <a:moveTo>
                    <a:pt x="3932936" y="69341"/>
                  </a:moveTo>
                  <a:lnTo>
                    <a:pt x="3891895" y="74967"/>
                  </a:lnTo>
                  <a:lnTo>
                    <a:pt x="3856593" y="92043"/>
                  </a:lnTo>
                  <a:lnTo>
                    <a:pt x="3828796" y="120689"/>
                  </a:lnTo>
                  <a:lnTo>
                    <a:pt x="3809365" y="160909"/>
                  </a:lnTo>
                  <a:lnTo>
                    <a:pt x="3799953" y="212647"/>
                  </a:lnTo>
                  <a:lnTo>
                    <a:pt x="3799332" y="232410"/>
                  </a:lnTo>
                  <a:lnTo>
                    <a:pt x="3799953" y="252172"/>
                  </a:lnTo>
                  <a:lnTo>
                    <a:pt x="3809365" y="303911"/>
                  </a:lnTo>
                  <a:lnTo>
                    <a:pt x="3828795" y="344023"/>
                  </a:lnTo>
                  <a:lnTo>
                    <a:pt x="3856593" y="372554"/>
                  </a:lnTo>
                  <a:lnTo>
                    <a:pt x="3891895" y="389745"/>
                  </a:lnTo>
                  <a:lnTo>
                    <a:pt x="3932936" y="395477"/>
                  </a:lnTo>
                  <a:lnTo>
                    <a:pt x="3947221" y="394837"/>
                  </a:lnTo>
                  <a:lnTo>
                    <a:pt x="3986530" y="385318"/>
                  </a:lnTo>
                  <a:lnTo>
                    <a:pt x="4019409" y="364315"/>
                  </a:lnTo>
                  <a:lnTo>
                    <a:pt x="4044505" y="331946"/>
                  </a:lnTo>
                  <a:lnTo>
                    <a:pt x="4060914" y="287934"/>
                  </a:lnTo>
                  <a:lnTo>
                    <a:pt x="4066540" y="232410"/>
                  </a:lnTo>
                  <a:lnTo>
                    <a:pt x="4065918" y="212647"/>
                  </a:lnTo>
                  <a:lnTo>
                    <a:pt x="4056507" y="160909"/>
                  </a:lnTo>
                  <a:lnTo>
                    <a:pt x="4037076" y="120689"/>
                  </a:lnTo>
                  <a:lnTo>
                    <a:pt x="4009278" y="92043"/>
                  </a:lnTo>
                  <a:lnTo>
                    <a:pt x="3974030" y="74967"/>
                  </a:lnTo>
                  <a:lnTo>
                    <a:pt x="3932936" y="69341"/>
                  </a:lnTo>
                  <a:close/>
                </a:path>
                <a:path w="4548505" h="464820">
                  <a:moveTo>
                    <a:pt x="4177284" y="8381"/>
                  </a:moveTo>
                  <a:lnTo>
                    <a:pt x="4548378" y="8381"/>
                  </a:lnTo>
                  <a:lnTo>
                    <a:pt x="4548378" y="77088"/>
                  </a:lnTo>
                  <a:lnTo>
                    <a:pt x="4403979" y="77088"/>
                  </a:lnTo>
                  <a:lnTo>
                    <a:pt x="4403979" y="456438"/>
                  </a:lnTo>
                  <a:lnTo>
                    <a:pt x="4321937" y="456438"/>
                  </a:lnTo>
                  <a:lnTo>
                    <a:pt x="4321937" y="77088"/>
                  </a:lnTo>
                  <a:lnTo>
                    <a:pt x="4177284" y="77088"/>
                  </a:lnTo>
                  <a:lnTo>
                    <a:pt x="4177284" y="8381"/>
                  </a:lnTo>
                  <a:close/>
                </a:path>
                <a:path w="4548505" h="464820">
                  <a:moveTo>
                    <a:pt x="3393313" y="8381"/>
                  </a:moveTo>
                  <a:lnTo>
                    <a:pt x="3475355" y="8381"/>
                  </a:lnTo>
                  <a:lnTo>
                    <a:pt x="3475355" y="387731"/>
                  </a:lnTo>
                  <a:lnTo>
                    <a:pt x="3685032" y="387731"/>
                  </a:lnTo>
                  <a:lnTo>
                    <a:pt x="3685032" y="456438"/>
                  </a:lnTo>
                  <a:lnTo>
                    <a:pt x="3393313" y="456438"/>
                  </a:lnTo>
                  <a:lnTo>
                    <a:pt x="3393313" y="8381"/>
                  </a:lnTo>
                  <a:close/>
                </a:path>
                <a:path w="4548505" h="464820">
                  <a:moveTo>
                    <a:pt x="2934716" y="8381"/>
                  </a:moveTo>
                  <a:lnTo>
                    <a:pt x="3009773" y="8381"/>
                  </a:lnTo>
                  <a:lnTo>
                    <a:pt x="3187573" y="456438"/>
                  </a:lnTo>
                  <a:lnTo>
                    <a:pt x="3100832" y="456438"/>
                  </a:lnTo>
                  <a:lnTo>
                    <a:pt x="3057017" y="342264"/>
                  </a:lnTo>
                  <a:lnTo>
                    <a:pt x="2888234" y="342264"/>
                  </a:lnTo>
                  <a:lnTo>
                    <a:pt x="2844419" y="456438"/>
                  </a:lnTo>
                  <a:lnTo>
                    <a:pt x="2756916" y="456438"/>
                  </a:lnTo>
                  <a:lnTo>
                    <a:pt x="2934716" y="8381"/>
                  </a:lnTo>
                  <a:close/>
                </a:path>
                <a:path w="4548505" h="464820">
                  <a:moveTo>
                    <a:pt x="1863217" y="8381"/>
                  </a:moveTo>
                  <a:lnTo>
                    <a:pt x="1945259" y="8381"/>
                  </a:lnTo>
                  <a:lnTo>
                    <a:pt x="1945259" y="212343"/>
                  </a:lnTo>
                  <a:lnTo>
                    <a:pt x="1946656" y="212343"/>
                  </a:lnTo>
                  <a:lnTo>
                    <a:pt x="2115693" y="8381"/>
                  </a:lnTo>
                  <a:lnTo>
                    <a:pt x="2217547" y="8381"/>
                  </a:lnTo>
                  <a:lnTo>
                    <a:pt x="2030730" y="230377"/>
                  </a:lnTo>
                  <a:lnTo>
                    <a:pt x="2232914" y="456438"/>
                  </a:lnTo>
                  <a:lnTo>
                    <a:pt x="2127758" y="456438"/>
                  </a:lnTo>
                  <a:lnTo>
                    <a:pt x="1946656" y="254126"/>
                  </a:lnTo>
                  <a:lnTo>
                    <a:pt x="1945259" y="254126"/>
                  </a:lnTo>
                  <a:lnTo>
                    <a:pt x="1945259" y="456438"/>
                  </a:lnTo>
                  <a:lnTo>
                    <a:pt x="1863217" y="456438"/>
                  </a:lnTo>
                  <a:lnTo>
                    <a:pt x="1863217" y="8381"/>
                  </a:lnTo>
                  <a:close/>
                </a:path>
                <a:path w="4548505" h="464820">
                  <a:moveTo>
                    <a:pt x="1364869" y="8381"/>
                  </a:moveTo>
                  <a:lnTo>
                    <a:pt x="1450975" y="8381"/>
                  </a:lnTo>
                  <a:lnTo>
                    <a:pt x="1598295" y="216662"/>
                  </a:lnTo>
                  <a:lnTo>
                    <a:pt x="1621272" y="249999"/>
                  </a:lnTo>
                  <a:lnTo>
                    <a:pt x="1641998" y="281432"/>
                  </a:lnTo>
                  <a:lnTo>
                    <a:pt x="1660463" y="310959"/>
                  </a:lnTo>
                  <a:lnTo>
                    <a:pt x="1676654" y="338581"/>
                  </a:lnTo>
                  <a:lnTo>
                    <a:pt x="1678686" y="338581"/>
                  </a:lnTo>
                  <a:lnTo>
                    <a:pt x="1676925" y="297838"/>
                  </a:lnTo>
                  <a:lnTo>
                    <a:pt x="1674881" y="234211"/>
                  </a:lnTo>
                  <a:lnTo>
                    <a:pt x="1674622" y="8381"/>
                  </a:lnTo>
                  <a:lnTo>
                    <a:pt x="1756664" y="8381"/>
                  </a:lnTo>
                  <a:lnTo>
                    <a:pt x="1756664" y="456438"/>
                  </a:lnTo>
                  <a:lnTo>
                    <a:pt x="1670558" y="456438"/>
                  </a:lnTo>
                  <a:lnTo>
                    <a:pt x="1524635" y="250189"/>
                  </a:lnTo>
                  <a:lnTo>
                    <a:pt x="1485471" y="192325"/>
                  </a:lnTo>
                  <a:lnTo>
                    <a:pt x="1444879" y="125984"/>
                  </a:lnTo>
                  <a:lnTo>
                    <a:pt x="1442974" y="125984"/>
                  </a:lnTo>
                  <a:lnTo>
                    <a:pt x="1444714" y="164820"/>
                  </a:lnTo>
                  <a:lnTo>
                    <a:pt x="1445942" y="199024"/>
                  </a:lnTo>
                  <a:lnTo>
                    <a:pt x="1446670" y="228586"/>
                  </a:lnTo>
                  <a:lnTo>
                    <a:pt x="1446911" y="253491"/>
                  </a:lnTo>
                  <a:lnTo>
                    <a:pt x="1446911" y="456438"/>
                  </a:lnTo>
                  <a:lnTo>
                    <a:pt x="1364869" y="456438"/>
                  </a:lnTo>
                  <a:lnTo>
                    <a:pt x="1364869" y="8381"/>
                  </a:lnTo>
                  <a:close/>
                </a:path>
                <a:path w="4548505" h="464820">
                  <a:moveTo>
                    <a:pt x="1048004" y="8381"/>
                  </a:moveTo>
                  <a:lnTo>
                    <a:pt x="1123061" y="8381"/>
                  </a:lnTo>
                  <a:lnTo>
                    <a:pt x="1300861" y="456438"/>
                  </a:lnTo>
                  <a:lnTo>
                    <a:pt x="1214120" y="456438"/>
                  </a:lnTo>
                  <a:lnTo>
                    <a:pt x="1170305" y="342264"/>
                  </a:lnTo>
                  <a:lnTo>
                    <a:pt x="1001522" y="342264"/>
                  </a:lnTo>
                  <a:lnTo>
                    <a:pt x="957707" y="456438"/>
                  </a:lnTo>
                  <a:lnTo>
                    <a:pt x="870204" y="456438"/>
                  </a:lnTo>
                  <a:lnTo>
                    <a:pt x="1048004" y="8381"/>
                  </a:lnTo>
                  <a:close/>
                </a:path>
                <a:path w="4548505" h="464820">
                  <a:moveTo>
                    <a:pt x="435229" y="8381"/>
                  </a:moveTo>
                  <a:lnTo>
                    <a:pt x="517271" y="8381"/>
                  </a:lnTo>
                  <a:lnTo>
                    <a:pt x="517271" y="192912"/>
                  </a:lnTo>
                  <a:lnTo>
                    <a:pt x="724916" y="192912"/>
                  </a:lnTo>
                  <a:lnTo>
                    <a:pt x="724916" y="8381"/>
                  </a:lnTo>
                  <a:lnTo>
                    <a:pt x="806958" y="8381"/>
                  </a:lnTo>
                  <a:lnTo>
                    <a:pt x="806958" y="456438"/>
                  </a:lnTo>
                  <a:lnTo>
                    <a:pt x="724916" y="456438"/>
                  </a:lnTo>
                  <a:lnTo>
                    <a:pt x="724916" y="261492"/>
                  </a:lnTo>
                  <a:lnTo>
                    <a:pt x="517271" y="261492"/>
                  </a:lnTo>
                  <a:lnTo>
                    <a:pt x="517271" y="456438"/>
                  </a:lnTo>
                  <a:lnTo>
                    <a:pt x="435229" y="456438"/>
                  </a:lnTo>
                  <a:lnTo>
                    <a:pt x="435229" y="8381"/>
                  </a:lnTo>
                  <a:close/>
                </a:path>
                <a:path w="4548505" h="464820">
                  <a:moveTo>
                    <a:pt x="0" y="8381"/>
                  </a:moveTo>
                  <a:lnTo>
                    <a:pt x="371094" y="8381"/>
                  </a:lnTo>
                  <a:lnTo>
                    <a:pt x="371094" y="77088"/>
                  </a:lnTo>
                  <a:lnTo>
                    <a:pt x="226695" y="77088"/>
                  </a:lnTo>
                  <a:lnTo>
                    <a:pt x="226695" y="456438"/>
                  </a:lnTo>
                  <a:lnTo>
                    <a:pt x="144653" y="456438"/>
                  </a:lnTo>
                  <a:lnTo>
                    <a:pt x="144653" y="77088"/>
                  </a:lnTo>
                  <a:lnTo>
                    <a:pt x="0" y="77088"/>
                  </a:lnTo>
                  <a:lnTo>
                    <a:pt x="0" y="8381"/>
                  </a:lnTo>
                  <a:close/>
                </a:path>
                <a:path w="4548505" h="464820">
                  <a:moveTo>
                    <a:pt x="3932936" y="0"/>
                  </a:moveTo>
                  <a:lnTo>
                    <a:pt x="3982084" y="4286"/>
                  </a:lnTo>
                  <a:lnTo>
                    <a:pt x="4025518" y="17144"/>
                  </a:lnTo>
                  <a:lnTo>
                    <a:pt x="4063063" y="37607"/>
                  </a:lnTo>
                  <a:lnTo>
                    <a:pt x="4094226" y="65024"/>
                  </a:lnTo>
                  <a:lnTo>
                    <a:pt x="4118784" y="98726"/>
                  </a:lnTo>
                  <a:lnTo>
                    <a:pt x="4136770" y="138429"/>
                  </a:lnTo>
                  <a:lnTo>
                    <a:pt x="4147629" y="183324"/>
                  </a:lnTo>
                  <a:lnTo>
                    <a:pt x="4151249" y="232410"/>
                  </a:lnTo>
                  <a:lnTo>
                    <a:pt x="4150344" y="257488"/>
                  </a:lnTo>
                  <a:lnTo>
                    <a:pt x="4143105" y="304454"/>
                  </a:lnTo>
                  <a:lnTo>
                    <a:pt x="4128605" y="346985"/>
                  </a:lnTo>
                  <a:lnTo>
                    <a:pt x="4107320" y="383700"/>
                  </a:lnTo>
                  <a:lnTo>
                    <a:pt x="4079436" y="414367"/>
                  </a:lnTo>
                  <a:lnTo>
                    <a:pt x="4045094" y="438318"/>
                  </a:lnTo>
                  <a:lnTo>
                    <a:pt x="4004516" y="455175"/>
                  </a:lnTo>
                  <a:lnTo>
                    <a:pt x="3958224" y="463748"/>
                  </a:lnTo>
                  <a:lnTo>
                    <a:pt x="3932936" y="464819"/>
                  </a:lnTo>
                  <a:lnTo>
                    <a:pt x="3907718" y="463748"/>
                  </a:lnTo>
                  <a:lnTo>
                    <a:pt x="3861427" y="455175"/>
                  </a:lnTo>
                  <a:lnTo>
                    <a:pt x="3820779" y="438318"/>
                  </a:lnTo>
                  <a:lnTo>
                    <a:pt x="3786489" y="414367"/>
                  </a:lnTo>
                  <a:lnTo>
                    <a:pt x="3758606" y="383700"/>
                  </a:lnTo>
                  <a:lnTo>
                    <a:pt x="3737322" y="346985"/>
                  </a:lnTo>
                  <a:lnTo>
                    <a:pt x="3722820" y="304454"/>
                  </a:lnTo>
                  <a:lnTo>
                    <a:pt x="3715529" y="257488"/>
                  </a:lnTo>
                  <a:lnTo>
                    <a:pt x="3714623" y="232410"/>
                  </a:lnTo>
                  <a:lnTo>
                    <a:pt x="3715529" y="207331"/>
                  </a:lnTo>
                  <a:lnTo>
                    <a:pt x="3722820" y="160365"/>
                  </a:lnTo>
                  <a:lnTo>
                    <a:pt x="3737322" y="117834"/>
                  </a:lnTo>
                  <a:lnTo>
                    <a:pt x="3758606" y="81119"/>
                  </a:lnTo>
                  <a:lnTo>
                    <a:pt x="3786489" y="50452"/>
                  </a:lnTo>
                  <a:lnTo>
                    <a:pt x="3820779" y="26501"/>
                  </a:lnTo>
                  <a:lnTo>
                    <a:pt x="3861427" y="9644"/>
                  </a:lnTo>
                  <a:lnTo>
                    <a:pt x="3907718" y="1071"/>
                  </a:lnTo>
                  <a:lnTo>
                    <a:pt x="3932936" y="0"/>
                  </a:lnTo>
                  <a:close/>
                </a:path>
                <a:path w="4548505" h="464820">
                  <a:moveTo>
                    <a:pt x="2444369" y="0"/>
                  </a:moveTo>
                  <a:lnTo>
                    <a:pt x="2498304" y="3964"/>
                  </a:lnTo>
                  <a:lnTo>
                    <a:pt x="2550032" y="15065"/>
                  </a:lnTo>
                  <a:lnTo>
                    <a:pt x="2578735" y="25146"/>
                  </a:lnTo>
                  <a:lnTo>
                    <a:pt x="2578735" y="95503"/>
                  </a:lnTo>
                  <a:lnTo>
                    <a:pt x="2561474" y="89102"/>
                  </a:lnTo>
                  <a:lnTo>
                    <a:pt x="2544572" y="83629"/>
                  </a:lnTo>
                  <a:lnTo>
                    <a:pt x="2496169" y="72824"/>
                  </a:lnTo>
                  <a:lnTo>
                    <a:pt x="2451735" y="69341"/>
                  </a:lnTo>
                  <a:lnTo>
                    <a:pt x="2432685" y="70268"/>
                  </a:lnTo>
                  <a:lnTo>
                    <a:pt x="2389251" y="84074"/>
                  </a:lnTo>
                  <a:lnTo>
                    <a:pt x="2367407" y="128269"/>
                  </a:lnTo>
                  <a:lnTo>
                    <a:pt x="2367857" y="136441"/>
                  </a:lnTo>
                  <a:lnTo>
                    <a:pt x="2388324" y="170767"/>
                  </a:lnTo>
                  <a:lnTo>
                    <a:pt x="2430793" y="188325"/>
                  </a:lnTo>
                  <a:lnTo>
                    <a:pt x="2456815" y="194183"/>
                  </a:lnTo>
                  <a:lnTo>
                    <a:pt x="2470862" y="197348"/>
                  </a:lnTo>
                  <a:lnTo>
                    <a:pt x="2511171" y="208152"/>
                  </a:lnTo>
                  <a:lnTo>
                    <a:pt x="2546818" y="223458"/>
                  </a:lnTo>
                  <a:lnTo>
                    <a:pt x="2582668" y="255966"/>
                  </a:lnTo>
                  <a:lnTo>
                    <a:pt x="2597880" y="292496"/>
                  </a:lnTo>
                  <a:lnTo>
                    <a:pt x="2600833" y="324485"/>
                  </a:lnTo>
                  <a:lnTo>
                    <a:pt x="2599979" y="341965"/>
                  </a:lnTo>
                  <a:lnTo>
                    <a:pt x="2587371" y="387095"/>
                  </a:lnTo>
                  <a:lnTo>
                    <a:pt x="2560992" y="421618"/>
                  </a:lnTo>
                  <a:lnTo>
                    <a:pt x="2522156" y="445849"/>
                  </a:lnTo>
                  <a:lnTo>
                    <a:pt x="2471608" y="460105"/>
                  </a:lnTo>
                  <a:lnTo>
                    <a:pt x="2433091" y="464296"/>
                  </a:lnTo>
                  <a:lnTo>
                    <a:pt x="2412619" y="464819"/>
                  </a:lnTo>
                  <a:lnTo>
                    <a:pt x="2394422" y="464367"/>
                  </a:lnTo>
                  <a:lnTo>
                    <a:pt x="2340737" y="457581"/>
                  </a:lnTo>
                  <a:lnTo>
                    <a:pt x="2294409" y="443507"/>
                  </a:lnTo>
                  <a:lnTo>
                    <a:pt x="2281936" y="437388"/>
                  </a:lnTo>
                  <a:lnTo>
                    <a:pt x="2281936" y="368046"/>
                  </a:lnTo>
                  <a:lnTo>
                    <a:pt x="2298412" y="374713"/>
                  </a:lnTo>
                  <a:lnTo>
                    <a:pt x="2314686" y="380428"/>
                  </a:lnTo>
                  <a:lnTo>
                    <a:pt x="2362489" y="391834"/>
                  </a:lnTo>
                  <a:lnTo>
                    <a:pt x="2411603" y="395477"/>
                  </a:lnTo>
                  <a:lnTo>
                    <a:pt x="2421270" y="395285"/>
                  </a:lnTo>
                  <a:lnTo>
                    <a:pt x="2467530" y="387984"/>
                  </a:lnTo>
                  <a:lnTo>
                    <a:pt x="2502449" y="366789"/>
                  </a:lnTo>
                  <a:lnTo>
                    <a:pt x="2516378" y="327787"/>
                  </a:lnTo>
                  <a:lnTo>
                    <a:pt x="2515854" y="319694"/>
                  </a:lnTo>
                  <a:lnTo>
                    <a:pt x="2492047" y="286547"/>
                  </a:lnTo>
                  <a:lnTo>
                    <a:pt x="2452878" y="272034"/>
                  </a:lnTo>
                  <a:lnTo>
                    <a:pt x="2415286" y="263905"/>
                  </a:lnTo>
                  <a:lnTo>
                    <a:pt x="2402379" y="260907"/>
                  </a:lnTo>
                  <a:lnTo>
                    <a:pt x="2365375" y="250316"/>
                  </a:lnTo>
                  <a:lnTo>
                    <a:pt x="2323465" y="228600"/>
                  </a:lnTo>
                  <a:lnTo>
                    <a:pt x="2294763" y="193293"/>
                  </a:lnTo>
                  <a:lnTo>
                    <a:pt x="2284636" y="155057"/>
                  </a:lnTo>
                  <a:lnTo>
                    <a:pt x="2283968" y="139700"/>
                  </a:lnTo>
                  <a:lnTo>
                    <a:pt x="2284751" y="122481"/>
                  </a:lnTo>
                  <a:lnTo>
                    <a:pt x="2296414" y="77850"/>
                  </a:lnTo>
                  <a:lnTo>
                    <a:pt x="2319970" y="43507"/>
                  </a:lnTo>
                  <a:lnTo>
                    <a:pt x="2353119" y="19256"/>
                  </a:lnTo>
                  <a:lnTo>
                    <a:pt x="2394719" y="4822"/>
                  </a:lnTo>
                  <a:lnTo>
                    <a:pt x="2426914" y="543"/>
                  </a:lnTo>
                  <a:lnTo>
                    <a:pt x="2444369" y="0"/>
                  </a:lnTo>
                  <a:close/>
                </a:path>
              </a:pathLst>
            </a:custGeom>
            <a:ln w="10668">
              <a:solidFill>
                <a:srgbClr val="45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561</Words>
  <Application>Microsoft Office PowerPoint</Application>
  <PresentationFormat>On-screen Show (4:3)</PresentationFormat>
  <Paragraphs>90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SGGSJ GOVT.COLLEGE  TYPES OF NETWORK</vt:lpstr>
      <vt:lpstr>What is Network?</vt:lpstr>
      <vt:lpstr>Different Types of Networks</vt:lpstr>
      <vt:lpstr>Local Area Network (LAN)</vt:lpstr>
      <vt:lpstr>Local Area Network (LAN)</vt:lpstr>
      <vt:lpstr>Local Area Network (LAN)</vt:lpstr>
      <vt:lpstr>Advantages of LAN</vt:lpstr>
      <vt:lpstr>Disadvantages of LAN</vt:lpstr>
      <vt:lpstr>Metropolitan Area Network (MAN)</vt:lpstr>
      <vt:lpstr>Metropolitan Area Network (MAN)</vt:lpstr>
      <vt:lpstr>Metropolitan Area Network (MAN)</vt:lpstr>
      <vt:lpstr>Wide Area Network (WAN)</vt:lpstr>
      <vt:lpstr>Wide Area Network (WAN)</vt:lpstr>
      <vt:lpstr>Wide Area Network (WAN)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NETWORK</dc:title>
  <dc:creator>Dell</dc:creator>
  <cp:lastModifiedBy>Dell</cp:lastModifiedBy>
  <cp:revision>4</cp:revision>
  <dcterms:created xsi:type="dcterms:W3CDTF">2022-03-19T10:00:36Z</dcterms:created>
  <dcterms:modified xsi:type="dcterms:W3CDTF">2022-07-17T19:02:27Z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2010-10-18T00:00:00Z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2022-03-19T00:00:00Z</vt:filetime>
  </property>
</Properties>
</file>